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handoutMasterIdLst>
    <p:handoutMasterId r:id="rId24"/>
  </p:handoutMasterIdLst>
  <p:sldIdLst>
    <p:sldId id="290" r:id="rId2"/>
    <p:sldId id="289" r:id="rId3"/>
    <p:sldId id="283" r:id="rId4"/>
    <p:sldId id="285" r:id="rId5"/>
    <p:sldId id="302" r:id="rId6"/>
    <p:sldId id="291" r:id="rId7"/>
    <p:sldId id="292" r:id="rId8"/>
    <p:sldId id="293" r:id="rId9"/>
    <p:sldId id="303" r:id="rId10"/>
    <p:sldId id="301" r:id="rId11"/>
    <p:sldId id="296" r:id="rId12"/>
    <p:sldId id="297" r:id="rId13"/>
    <p:sldId id="298" r:id="rId14"/>
    <p:sldId id="299" r:id="rId15"/>
    <p:sldId id="286" r:id="rId16"/>
    <p:sldId id="304" r:id="rId17"/>
    <p:sldId id="295" r:id="rId18"/>
    <p:sldId id="300" r:id="rId19"/>
    <p:sldId id="288" r:id="rId20"/>
    <p:sldId id="278" r:id="rId21"/>
    <p:sldId id="269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65"/>
    <a:srgbClr val="4D4D4D"/>
    <a:srgbClr val="0072BC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23.10.2018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23.10.2018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23.10.2018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7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73528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«Высокотехнологичный»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581760"/>
            <a:ext cx="33843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финансовой поддержки Субъектам МСП, которые соответствуют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импортозамещения и (или) производящим экспортную продукцию и услуги, созданной АО «Корпорация «МСП» и иными институтами развития.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68" y="429309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2" y="4653136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4653136"/>
            <a:ext cx="390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оборотные цели: от 10,1%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инвестиционные цели: от  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81" y="1556792"/>
            <a:ext cx="4058932" cy="25643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75807" y="42890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807" y="4659727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23879" y="464910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537553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8" y="573557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5735578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быстрорастущих инновационных 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628800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95125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346792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7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39" y="5209420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32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303" y="3814281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1016" y="5171793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64736"/>
              </p:ext>
            </p:extLst>
          </p:nvPr>
        </p:nvGraphicFramePr>
        <p:xfrm>
          <a:off x="251520" y="764704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71751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251520" y="116632"/>
            <a:ext cx="763284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5345921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495220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502420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1" y="5351029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148" y="5346191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9008" y="5313402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431254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06049"/>
              </p:ext>
            </p:extLst>
          </p:nvPr>
        </p:nvGraphicFramePr>
        <p:xfrm>
          <a:off x="251520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5936" y="1366317"/>
            <a:ext cx="4176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354138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49" y="3887746"/>
            <a:ext cx="639863" cy="62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16016" y="3935378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266700" y="116632"/>
            <a:ext cx="770730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737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91" y="520701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548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08" y="3743730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516938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91" y="1556792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072736"/>
              </p:ext>
            </p:extLst>
          </p:nvPr>
        </p:nvGraphicFramePr>
        <p:xfrm>
          <a:off x="179512" y="692696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Freeform 5"/>
          <p:cNvSpPr/>
          <p:nvPr/>
        </p:nvSpPr>
        <p:spPr>
          <a:xfrm>
            <a:off x="162191" y="116632"/>
            <a:ext cx="786619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5057889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969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7472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73617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99" y="5146038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556" y="5058159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08" y="37460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2176" y="5108411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" y="1484784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979494"/>
              </p:ext>
            </p:extLst>
          </p:nvPr>
        </p:nvGraphicFramePr>
        <p:xfrm>
          <a:off x="107504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87775" y="371935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95250" y="116632"/>
            <a:ext cx="771711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6221866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93" y="6246884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61089"/>
              </p:ext>
            </p:extLst>
          </p:nvPr>
        </p:nvGraphicFramePr>
        <p:xfrm>
          <a:off x="395536" y="764705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«Женское предпринимательство»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628800"/>
            <a:ext cx="33123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КРЕДИТОВАНИЯ: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078" y="46358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629568" y="463582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6" y="4995861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142" y="4995861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7642" y="5015498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8,9%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37" y="6205374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62218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921" y="6228234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351" y="6222660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628051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829" y="1645777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594928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женщин-предпринимателей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50" y="4983560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546" y="338341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46" y="358363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1600" y="3645024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99507"/>
              </p:ext>
            </p:extLst>
          </p:nvPr>
        </p:nvGraphicFramePr>
        <p:xfrm>
          <a:off x="899592" y="616190"/>
          <a:ext cx="7486539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035"/>
                <a:gridCol w="2376264"/>
                <a:gridCol w="2160240"/>
              </a:tblGrid>
              <a:tr h="320960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Бизнес</a:t>
                      </a:r>
                      <a:r>
                        <a:rPr lang="en-US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навигатор Спорт»</a:t>
                      </a: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 бизнес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план, сформированный  на Портале Бизнес-навигатора МСП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закупка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цели исполнения контрактов в рамках Федерального закона 223-ФЗ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комплекс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прямое кредитование на цели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реализации инвестиционных строительных проектов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7050" y="1340767"/>
            <a:ext cx="301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Финансирование на цели, предусмотренные бизнес- планом, сформированным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Портала Бизнес -навигатора МСП. 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Возможные бизнес-планы: магазин спорттоваров, фитнес-клуб, спортсекция для взрослых, тренажерный зал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085" y="4225910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5085292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3591309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44988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2659831"/>
            <a:ext cx="639863" cy="625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3797472"/>
            <a:ext cx="301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Не более 7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4670701"/>
            <a:ext cx="2741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,9% годовых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5"/>
          <p:cNvSpPr/>
          <p:nvPr/>
        </p:nvSpPr>
        <p:spPr>
          <a:xfrm>
            <a:off x="395536" y="2807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Прямая кредитная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предпринимателей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сфере спорта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3248944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92051" y="1431276"/>
            <a:ext cx="23361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инансирование в рамках контрактного кредитования в рамках Федерального закона 223-ФЗ на цели поставки спорттоваров, а также ремонта 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спортивного </a:t>
            </a:r>
            <a:r>
              <a:rPr lang="ru-RU" sz="900">
                <a:latin typeface="Arial" pitchFamily="34" charset="0"/>
                <a:cs typeface="Arial" pitchFamily="34" charset="0"/>
              </a:rPr>
              <a:t>о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борудования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1601" y="2893570"/>
            <a:ext cx="274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До </a:t>
            </a:r>
            <a:r>
              <a:rPr lang="en-US" sz="90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900">
                <a:latin typeface="Arial" pitchFamily="34" charset="0"/>
                <a:cs typeface="Arial" pitchFamily="34" charset="0"/>
              </a:rPr>
              <a:t>руб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95936" y="3717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3 лет, но </a:t>
            </a:r>
            <a:r>
              <a:rPr lang="ru-RU" sz="900">
                <a:latin typeface="Arial" pitchFamily="34" charset="0"/>
                <a:cs typeface="Arial" pitchFamily="34" charset="0"/>
              </a:rPr>
              <a:t>не более срока действия контракта, увеличенного на 90 дней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0449" y="4653136"/>
            <a:ext cx="234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9,6%</a:t>
            </a:r>
            <a:r>
              <a:rPr lang="en-US" sz="90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10,6%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986" y="2045232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84796" y="1477584"/>
            <a:ext cx="504056" cy="504056"/>
          </a:xfrm>
          <a:prstGeom prst="ellipse">
            <a:avLst/>
          </a:prstGeom>
          <a:noFill/>
          <a:ln w="22225">
            <a:solidFill>
              <a:srgbClr val="F37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8" idx="0"/>
          </p:cNvCxnSpPr>
          <p:nvPr/>
        </p:nvCxnSpPr>
        <p:spPr>
          <a:xfrm>
            <a:off x="436824" y="1477584"/>
            <a:ext cx="0" cy="207608"/>
          </a:xfrm>
          <a:prstGeom prst="line">
            <a:avLst/>
          </a:prstGeom>
          <a:ln w="19050">
            <a:solidFill>
              <a:srgbClr val="F3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36824" y="1774032"/>
            <a:ext cx="0" cy="207608"/>
          </a:xfrm>
          <a:prstGeom prst="line">
            <a:avLst/>
          </a:prstGeom>
          <a:ln w="19050">
            <a:solidFill>
              <a:srgbClr val="F3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>
            <a:off x="292848" y="1632906"/>
            <a:ext cx="0" cy="207608"/>
          </a:xfrm>
          <a:prstGeom prst="line">
            <a:avLst/>
          </a:prstGeom>
          <a:ln w="19050">
            <a:solidFill>
              <a:srgbClr val="F3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>
            <a:off x="583276" y="1629747"/>
            <a:ext cx="0" cy="207608"/>
          </a:xfrm>
          <a:prstGeom prst="line">
            <a:avLst/>
          </a:prstGeom>
          <a:ln w="19050">
            <a:solidFill>
              <a:srgbClr val="F3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-36512" y="6087185"/>
            <a:ext cx="1142398" cy="4550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КАНАЛЫ ПРОДАЖ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0" y="5481272"/>
            <a:ext cx="1259632" cy="3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ОБЕСПЕЧЕНИЕ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252471" y="6199307"/>
            <a:ext cx="1879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УРМ, агенты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40202" y="5445224"/>
            <a:ext cx="229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Согарантия КМСП в размере до 75% </a:t>
            </a:r>
            <a:r>
              <a:rPr lang="ru-RU" sz="900">
                <a:latin typeface="Arial" pitchFamily="34" charset="0"/>
                <a:cs typeface="Arial" pitchFamily="34" charset="0"/>
              </a:rPr>
              <a:t>от суммы кредита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1140" y="2564904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21140" y="3501008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4465121"/>
            <a:ext cx="8183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140" y="5345841"/>
            <a:ext cx="7967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21140" y="5909926"/>
            <a:ext cx="7820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4497" y="1477584"/>
            <a:ext cx="213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Финансирование инвестиций в области создания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многофункциональных спортивных центров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50449" y="2856991"/>
            <a:ext cx="234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От 1 млн. руб до 500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900">
                <a:latin typeface="Arial" pitchFamily="34" charset="0"/>
                <a:cs typeface="Arial" pitchFamily="34" charset="0"/>
              </a:rPr>
              <a:t>руб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184" y="2852936"/>
            <a:ext cx="2160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От 1 млн. руб до 1000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900">
                <a:latin typeface="Arial" pitchFamily="34" charset="0"/>
                <a:cs typeface="Arial" pitchFamily="34" charset="0"/>
              </a:rPr>
              <a:t>руб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54497" y="3834456"/>
            <a:ext cx="2133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Не более 10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8184" y="4653136"/>
            <a:ext cx="2088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8,9%</a:t>
            </a:r>
            <a:r>
              <a:rPr lang="en-US" sz="90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892051" y="5445224"/>
            <a:ext cx="229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Согарантия КМСП в размере до 75% от суммы кредита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28184" y="5445224"/>
            <a:ext cx="20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Согарантия КМСП в размере до 75% от суммы кредита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867153" y="6236291"/>
            <a:ext cx="1879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УРМ, агенты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02370" y="6222504"/>
            <a:ext cx="1879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УРМ, агенты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46147"/>
              </p:ext>
            </p:extLst>
          </p:nvPr>
        </p:nvGraphicFramePr>
        <p:xfrm>
          <a:off x="395535" y="83671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«Бизнес-Навигатор»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95536" y="32840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46769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2411760" y="467691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4" y="498615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334" y="498615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5959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359332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3132" y="498615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84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1700808"/>
            <a:ext cx="34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2441" y="500389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063099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433" y="1700808"/>
            <a:ext cx="3994111" cy="2664296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>
            <a:off x="323528" y="116632"/>
            <a:ext cx="770485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пользователей Портала «Бизнес-навигатор МСП»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04157"/>
              </p:ext>
            </p:extLst>
          </p:nvPr>
        </p:nvGraphicFramePr>
        <p:xfrm>
          <a:off x="395536" y="72127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3484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сельхозпредприятий в рамках программы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Министерства сельского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хозяйства Российской Федерации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01526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20152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62" y="240857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393863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08" y="2380818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краткосрочный кредит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740858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9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758424"/>
              </p:ext>
            </p:extLst>
          </p:nvPr>
        </p:nvGraphicFramePr>
        <p:xfrm>
          <a:off x="395536" y="325814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6032" y="501317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587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512873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052" y="554087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5518814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6140" y="5423887"/>
            <a:ext cx="211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Кредит на инвестиционные цели – до 10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559939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6,5%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98330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 программе Министерства экономического развития Российской Федерации в соответствии с Постановление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30 декабря 2017 г. N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1706 «Об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утверждении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правил Предоставления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субсидий из федерального бюджета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российским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Кредитным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организациям на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возмещение недополученных ими доходов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кредитам, выданным субъектам малого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среднего предпринимательства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реализацию проектов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приоритетных отраслях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льготной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ставке».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141" y="5765194"/>
            <a:ext cx="192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 на оборотные цели – до 3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988840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420888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3" y="238081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Сумма кредита не превышает установленную для субъекта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6136" y="274085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8530" y="5058762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5472976"/>
            <a:ext cx="23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умма кредита на инвестиционные цели – от 3 млн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млрд, на оборотные цели – от 3 млн до 100 млн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6187791"/>
            <a:ext cx="236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Деятельность субъекта МСП предусмотрена Программой в части приоритетных отраслей</a:t>
            </a:r>
          </a:p>
        </p:txBody>
      </p:sp>
      <p:sp>
        <p:nvSpPr>
          <p:cNvPr id="31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процентной ставки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75236"/>
              </p:ext>
            </p:extLst>
          </p:nvPr>
        </p:nvGraphicFramePr>
        <p:xfrm>
          <a:off x="395536" y="76470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24970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73042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073041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073042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98" y="2433082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14" y="243308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4370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43308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433082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433082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329967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4092" y="587727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94000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94622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«Серебряный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2880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бизнес плана, сформированного Заемщиком на портале "Бизнес-навигатор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50247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6,5%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90" y="2176850"/>
            <a:ext cx="4687153" cy="31243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4068" y="2132856"/>
            <a:ext cx="298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МСП – гражданам РФ в возрасте не менее 45 лет и не более 65 лет.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41201"/>
              </p:ext>
            </p:extLst>
          </p:nvPr>
        </p:nvGraphicFramePr>
        <p:xfrm>
          <a:off x="395536" y="704750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54587"/>
            <a:ext cx="7848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кооперативов,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а также членов сельскохозяйственных потребительских кооперативов – крестьянских (фермерских)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хозяйств.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1868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231868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63072" y="2318684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695" y="2636912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588" y="260988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36912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67872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25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256490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Не более 36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месяцев на оборотные цели, 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не более 84 месяцев на инвестиционные цели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069830"/>
              </p:ext>
            </p:extLst>
          </p:nvPr>
        </p:nvGraphicFramePr>
        <p:xfrm>
          <a:off x="395536" y="3501008"/>
          <a:ext cx="770485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254787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000" i="1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i="1">
                <a:latin typeface="Arial" pitchFamily="34" charset="0"/>
                <a:cs typeface="Arial" pitchFamily="34" charset="0"/>
              </a:rPr>
              <a:t>субсидировании процентной ставки по программам Минсельхоза РФ процентная ставка составит от 1 до 5% годовых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6697" y="2577098"/>
            <a:ext cx="267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31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8" y="1700808"/>
            <a:ext cx="2952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1 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917" y="836712"/>
            <a:ext cx="4444030" cy="2952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0681" y="4797152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18" name="Freeform 5"/>
          <p:cNvSpPr/>
          <p:nvPr/>
        </p:nvSpPr>
        <p:spPr>
          <a:xfrm>
            <a:off x="395536" y="116632"/>
            <a:ext cx="771558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378904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35" y="42017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(включительно)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0080" y="4077072"/>
            <a:ext cx="32063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b="-4349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905487"/>
              </p:ext>
            </p:extLst>
          </p:nvPr>
        </p:nvGraphicFramePr>
        <p:xfrm>
          <a:off x="3688041" y="836712"/>
          <a:ext cx="441235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23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73325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1500460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12178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41217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35" y="45345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9244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60496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100 тыс. рублей и не более 1 кредита </a:t>
            </a:r>
            <a:r>
              <a:rPr lang="ru-RU" sz="1000">
                <a:latin typeface="Arial" pitchFamily="34" charset="0"/>
                <a:cs typeface="Arial" pitchFamily="34" charset="0"/>
              </a:rPr>
              <a:t>одному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заемщику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710489"/>
              </p:ext>
            </p:extLst>
          </p:nvPr>
        </p:nvGraphicFramePr>
        <p:xfrm>
          <a:off x="399626" y="836712"/>
          <a:ext cx="7700767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076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919083"/>
            <a:ext cx="382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12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889537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на территории моногородов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сборов).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550" y="1590466"/>
            <a:ext cx="3816842" cy="23865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33105" y="4681908"/>
            <a:ext cx="1153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,6%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4227</TotalTime>
  <Words>2654</Words>
  <Application>Microsoft Office PowerPoint</Application>
  <PresentationFormat>Экран (4:3)</PresentationFormat>
  <Paragraphs>414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user</cp:lastModifiedBy>
  <cp:revision>185</cp:revision>
  <cp:lastPrinted>2017-11-27T08:27:26Z</cp:lastPrinted>
  <dcterms:created xsi:type="dcterms:W3CDTF">2017-08-03T13:00:25Z</dcterms:created>
  <dcterms:modified xsi:type="dcterms:W3CDTF">2018-10-23T06:10:35Z</dcterms:modified>
</cp:coreProperties>
</file>